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2" r:id="rId3"/>
    <p:sldId id="283" r:id="rId4"/>
    <p:sldId id="282" r:id="rId5"/>
    <p:sldId id="257" r:id="rId6"/>
    <p:sldId id="258" r:id="rId7"/>
    <p:sldId id="260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가이드용(샘플)" id="{84E71B59-ED6B-1A4D-9645-262CBB83904B}">
          <p14:sldIdLst>
            <p14:sldId id="256"/>
            <p14:sldId id="262"/>
            <p14:sldId id="283"/>
            <p14:sldId id="282"/>
            <p14:sldId id="257"/>
            <p14:sldId id="258"/>
            <p14:sldId id="260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="" xmlns:p15="http://schemas.microsoft.com/office/powerpoint/2012/main">
        <p15:guide id="2" pos="5706" userDrawn="1">
          <p15:clr>
            <a:srgbClr val="A4A3A4"/>
          </p15:clr>
        </p15:guide>
        <p15:guide id="3" orient="horz" pos="12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E5E"/>
    <a:srgbClr val="6B3259"/>
    <a:srgbClr val="5A3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50" d="100"/>
          <a:sy n="50" d="100"/>
        </p:scale>
        <p:origin x="-2508" y="-1252"/>
      </p:cViewPr>
      <p:guideLst>
        <p:guide orient="horz" pos="1236"/>
        <p:guide pos="57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1CEF-AFEB-1A4E-A28F-FBFF94BC0FE1}" type="datetimeFigureOut">
              <a:rPr kumimoji="1" lang="x-none" altLang="en-US" smtClean="0"/>
              <a:t>2020-09-26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0B126-7DC8-9B4D-BBB9-2E6943E9CE6C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614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FBD9B3E-8621-ED40-9D43-7585BA6E8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408" y="0"/>
            <a:ext cx="24419311" cy="13716000"/>
          </a:xfrm>
          <a:prstGeom prst="rect">
            <a:avLst/>
          </a:prstGeom>
        </p:spPr>
      </p:pic>
      <p:cxnSp>
        <p:nvCxnSpPr>
          <p:cNvPr id="13" name="직선 연결선[R] 18">
            <a:extLst>
              <a:ext uri="{FF2B5EF4-FFF2-40B4-BE49-F238E27FC236}">
                <a16:creationId xmlns="" xmlns:a16="http://schemas.microsoft.com/office/drawing/2014/main" id="{F19AFDA4-04D7-5E48-B89E-694C3C2AD633}"/>
              </a:ext>
            </a:extLst>
          </p:cNvPr>
          <p:cNvCxnSpPr/>
          <p:nvPr userDrawn="1"/>
        </p:nvCxnSpPr>
        <p:spPr>
          <a:xfrm>
            <a:off x="9025400" y="8208000"/>
            <a:ext cx="3191206" cy="0"/>
          </a:xfrm>
          <a:prstGeom prst="line">
            <a:avLst/>
          </a:prstGeom>
          <a:ln w="38100">
            <a:solidFill>
              <a:srgbClr val="FEB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75608" y="2193290"/>
            <a:ext cx="14633280" cy="444026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457200" rtl="0" eaLnBrk="1" latinLnBrk="0" hangingPunct="1">
              <a:spcAft>
                <a:spcPts val="500"/>
              </a:spcAft>
              <a:defRPr kumimoji="1" lang="en-US" sz="12000" b="1" kern="1500" spc="-150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675608" y="8911533"/>
            <a:ext cx="13516206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None/>
              <a:defRPr kumimoji="1" lang="ko-KR" altLang="en-US" sz="6000" b="1" kern="1500" spc="-150" dirty="0" smtClean="0">
                <a:solidFill>
                  <a:schemeClr val="bg1"/>
                </a:solidFill>
                <a:latin typeface="Noto Sans Mono CJK KR Regular" pitchFamily="34" charset="-127"/>
                <a:ea typeface="Noto Sans Mono CJK KR Regular" pitchFamily="34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1827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3D8BA5-614A-C441-9A52-5FB2314A9777}"/>
              </a:ext>
            </a:extLst>
          </p:cNvPr>
          <p:cNvSpPr txBox="1"/>
          <p:nvPr userDrawn="1"/>
        </p:nvSpPr>
        <p:spPr>
          <a:xfrm>
            <a:off x="20471810" y="907068"/>
            <a:ext cx="30515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kumimoji="1" lang="en-US" altLang="x-none" sz="3500" kern="1500" spc="-150" dirty="0" smtClean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 </a:t>
            </a:r>
            <a:r>
              <a:rPr kumimoji="1" lang="en-US" altLang="ko-KR" sz="3500" kern="1500" spc="-150" dirty="0" smtClean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28</a:t>
            </a:r>
            <a:endParaRPr kumimoji="1" lang="x-none" altLang="en-US" sz="3500" kern="1500" spc="-150" dirty="0">
              <a:solidFill>
                <a:schemeClr val="bg1">
                  <a:lumMod val="50000"/>
                </a:schemeClr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4F86EA8-CC7F-C846-B350-FCA8FAA0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30" y="1126335"/>
            <a:ext cx="16560000" cy="393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846FF54-60EC-7148-BB64-662C8129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0" y="936000"/>
            <a:ext cx="4089400" cy="4318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 userDrawn="1">
            <p:ph sz="quarter" idx="10"/>
          </p:nvPr>
        </p:nvSpPr>
        <p:spPr>
          <a:xfrm>
            <a:off x="1411222" y="1813678"/>
            <a:ext cx="17435993" cy="914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None/>
              <a:defRPr kumimoji="1" lang="ko-KR" altLang="en-US" sz="6600" b="1" kern="1500" spc="-15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51581" y="831642"/>
            <a:ext cx="1878420" cy="7302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000"/>
              </a:spcAft>
              <a:defRPr kumimoji="1" lang="x-none" altLang="en-US" sz="3600" kern="1500" spc="-150" smtClean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  <a:cs typeface="+mn-cs"/>
              </a:defRPr>
            </a:lvl1pPr>
          </a:lstStyle>
          <a:p>
            <a:fld id="{F60DD575-DA1C-5542-92E8-FFBAEB621BD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925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62B1AAA-26B2-A54D-A39D-9F0188202690}"/>
              </a:ext>
            </a:extLst>
          </p:cNvPr>
          <p:cNvGrpSpPr/>
          <p:nvPr userDrawn="1"/>
        </p:nvGrpSpPr>
        <p:grpSpPr>
          <a:xfrm>
            <a:off x="918000" y="936000"/>
            <a:ext cx="20968730" cy="431800"/>
            <a:chOff x="918000" y="936000"/>
            <a:chExt cx="20968730" cy="431800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54FFF8DE-E61C-A549-8860-D4154BF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4D36B53A-7E3D-BA4E-9CA4-DD71B036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6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tidyverse/" TargetMode="External"/><Relationship Id="rId2" Type="http://schemas.openxmlformats.org/officeDocument/2006/relationships/hyperlink" Target="https://www.meetup.com/seoul-r-meet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-r.org/" TargetMode="External"/><Relationship Id="rId5" Type="http://schemas.openxmlformats.org/officeDocument/2006/relationships/hyperlink" Target="https://github.com/shinykorea/Meetup" TargetMode="External"/><Relationship Id="rId4" Type="http://schemas.openxmlformats.org/officeDocument/2006/relationships/hyperlink" Target="https://tidyverse-korea.github.io/seoul-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kclee.github.io/ds-authoring/ds_data_scientist_visualization.html" TargetMode="External"/><Relationship Id="rId7" Type="http://schemas.openxmlformats.org/officeDocument/2006/relationships/hyperlink" Target="http://dmaps.kr/owgj" TargetMode="External"/><Relationship Id="rId2" Type="http://schemas.openxmlformats.org/officeDocument/2006/relationships/hyperlink" Target="https://statkclee.github.io/ds-authoring/ds-data-science-wa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kclee.github.io/ds-authoring/slides/2016/ds_authoring_toolchain.html" TargetMode="External"/><Relationship Id="rId5" Type="http://schemas.openxmlformats.org/officeDocument/2006/relationships/hyperlink" Target="https://statkclee.github.io/ds-authoring/slides/ds_data_product.html" TargetMode="External"/><Relationship Id="rId4" Type="http://schemas.openxmlformats.org/officeDocument/2006/relationships/hyperlink" Target="https://statkclee.github.io/ds-authoring/ds_software_carpentry_2018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언어 전쟁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이광춘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Tidyverse</a:t>
            </a:r>
            <a:r>
              <a:rPr lang="en-US" altLang="ko-KR" dirty="0" smtClean="0"/>
              <a:t> Korea / </a:t>
            </a:r>
            <a:r>
              <a:rPr lang="ko-KR" altLang="en-US" dirty="0" smtClean="0"/>
              <a:t>데이터 과학자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55676" y="4821230"/>
            <a:ext cx="10594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재미 중의 재미는 아무래도 싸움 구경 재미가 최고</a:t>
            </a:r>
            <a:r>
              <a:rPr lang="en-US" altLang="ko-KR" sz="4000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62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4A7B455-9171-1440-8138-FFF18720482C}"/>
              </a:ext>
            </a:extLst>
          </p:cNvPr>
          <p:cNvGrpSpPr/>
          <p:nvPr/>
        </p:nvGrpSpPr>
        <p:grpSpPr>
          <a:xfrm>
            <a:off x="918000" y="936000"/>
            <a:ext cx="20968730" cy="431800"/>
            <a:chOff x="918000" y="936000"/>
            <a:chExt cx="20968730" cy="431800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4772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사람 </a:t>
            </a:r>
            <a:r>
              <a:rPr lang="en-US" altLang="ko-KR" dirty="0"/>
              <a:t>vs. </a:t>
            </a:r>
            <a:r>
              <a:rPr lang="ko-KR" altLang="en-US" dirty="0" smtClean="0"/>
              <a:t>기계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6146" name="Picture 2" descr="데이터 과학과 통계모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68" y="3343960"/>
            <a:ext cx="16649888" cy="7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31675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사이언스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83027" y="3503311"/>
            <a:ext cx="16277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데이터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사이언스를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대표하는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R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이나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파이썬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모두 컴퓨터 프로그래밍 언어라서 태생적으로 거의 모든 컴퓨터 프로그래밍 언어가 갖고 있는 두 언어 문제에서 역시 자유로울 수는 없다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07783"/>
              </p:ext>
            </p:extLst>
          </p:nvPr>
        </p:nvGraphicFramePr>
        <p:xfrm>
          <a:off x="2533135" y="6306063"/>
          <a:ext cx="15577752" cy="4444314"/>
        </p:xfrm>
        <a:graphic>
          <a:graphicData uri="http://schemas.openxmlformats.org/drawingml/2006/table">
            <a:tbl>
              <a:tblPr/>
              <a:tblGrid>
                <a:gridCol w="5192584"/>
                <a:gridCol w="5192584"/>
                <a:gridCol w="5192584"/>
              </a:tblGrid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1" dirty="0">
                          <a:effectLst/>
                          <a:latin typeface="inherit"/>
                        </a:rPr>
                        <a:t>시스템 언어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 err="1">
                          <a:effectLst/>
                          <a:latin typeface="inherit"/>
                        </a:rPr>
                        <a:t>Ousterhout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b="1" dirty="0">
                          <a:effectLst/>
                          <a:latin typeface="inherit"/>
                        </a:rPr>
                        <a:t>이분법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1" dirty="0">
                          <a:effectLst/>
                          <a:latin typeface="inherit"/>
                        </a:rPr>
                        <a:t>스크립트 언어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정적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동적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컴파일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인터프리터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사용자정의 자료형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표준 자료형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빠른 속도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늦은 속도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어려움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쉬움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6121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유닉스 </a:t>
            </a:r>
            <a:r>
              <a:rPr lang="en-US" altLang="ko-KR" dirty="0"/>
              <a:t>| </a:t>
            </a:r>
            <a:r>
              <a:rPr lang="en-US" altLang="ko-KR" dirty="0" err="1" smtClean="0"/>
              <a:t>tidyverse</a:t>
            </a:r>
            <a:endParaRPr lang="en-US" altLang="ko-KR" dirty="0"/>
          </a:p>
        </p:txBody>
      </p:sp>
      <p:pic>
        <p:nvPicPr>
          <p:cNvPr id="8194" name="Picture 2" descr="Tidyverse 데이터 사이언스 작업흐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49" y="3445476"/>
            <a:ext cx="15987083" cy="69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1282700" y="10474105"/>
            <a:ext cx="16576932" cy="22800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기존 자료구조를 재사용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Reuse existing data structures.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파이프 연산자로 간단한 함수를 조합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Compose simple functions with the pipe.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함수형 프로그래밍을 적극 사용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Embrace functional programming.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기계가 아닌 인간을 위한 설계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Design for humans.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 </a:t>
            </a:r>
            <a:endParaRPr kumimoji="1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1424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ML </a:t>
            </a:r>
            <a:r>
              <a:rPr lang="ko-KR" altLang="en-US" dirty="0"/>
              <a:t>개발 </a:t>
            </a:r>
            <a:r>
              <a:rPr lang="ko-KR" altLang="en-US" dirty="0" smtClean="0"/>
              <a:t>프로세스</a:t>
            </a:r>
            <a:endParaRPr lang="ko-KR" altLang="en-US" dirty="0"/>
          </a:p>
        </p:txBody>
      </p:sp>
      <p:pic>
        <p:nvPicPr>
          <p:cNvPr id="9218" name="Picture 2" descr="https://statkclee.github.io/ds-authoring/fig/DALEXver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59" y="2840037"/>
            <a:ext cx="15339441" cy="86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7258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어떤 언어를 고를 것인가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pic>
        <p:nvPicPr>
          <p:cNvPr id="10242" name="Picture 2" descr="인지 단계, 계산단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3022600"/>
            <a:ext cx="9407525" cy="8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043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과학 언어 </a:t>
            </a:r>
            <a:r>
              <a:rPr lang="ko-KR" altLang="en-US" dirty="0" smtClean="0"/>
              <a:t>추세</a:t>
            </a:r>
            <a:endParaRPr lang="ko-KR" altLang="en-US" dirty="0"/>
          </a:p>
        </p:txBody>
      </p:sp>
      <p:pic>
        <p:nvPicPr>
          <p:cNvPr id="11266" name="Picture 2" descr="데이터 사이언스 언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4" y="3500437"/>
            <a:ext cx="13458825" cy="77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9166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 언어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3068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문제 개요</a:t>
            </a:r>
            <a:endParaRPr lang="ko-KR" altLang="en-US" dirty="0"/>
          </a:p>
        </p:txBody>
      </p:sp>
      <p:pic>
        <p:nvPicPr>
          <p:cNvPr id="12290" name="Picture 2" descr="https://statkclee.github.io/ds-authoring/fig/shiny-pyth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"/>
          <a:stretch/>
        </p:blipFill>
        <p:spPr bwMode="auto">
          <a:xfrm>
            <a:off x="2082799" y="3023618"/>
            <a:ext cx="15322875" cy="8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6627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펭귄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pic>
        <p:nvPicPr>
          <p:cNvPr id="13314" name="Picture 2" descr="https://statkclee.github.io/ds-authoring/fig/penguin-datas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376612"/>
            <a:ext cx="12836525" cy="765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4379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err="1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데놀과</a:t>
            </a: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 인연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4A7B455-9171-1440-8138-FFF18720482C}"/>
              </a:ext>
            </a:extLst>
          </p:cNvPr>
          <p:cNvGrpSpPr/>
          <p:nvPr/>
        </p:nvGrpSpPr>
        <p:grpSpPr>
          <a:xfrm>
            <a:off x="918000" y="936000"/>
            <a:ext cx="20968730" cy="431800"/>
            <a:chOff x="918000" y="936000"/>
            <a:chExt cx="20968730" cy="431800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69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아키텍쳐</a:t>
            </a:r>
          </a:p>
          <a:p>
            <a:endParaRPr lang="ko-KR" altLang="en-US" dirty="0"/>
          </a:p>
        </p:txBody>
      </p:sp>
      <p:pic>
        <p:nvPicPr>
          <p:cNvPr id="14338" name="Picture 2" descr="https://statkclee.github.io/ds-authoring/fig/penguin-arch-r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3600047"/>
            <a:ext cx="8201913" cy="45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statkclee.github.io/ds-authoring/fig/penguin-arch-ensem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375429"/>
            <a:ext cx="7947025" cy="47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statkclee.github.io/ds-authoring/fig/penguin-arch-x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9195843"/>
            <a:ext cx="8187181" cy="38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494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최적화</a:t>
            </a:r>
            <a:r>
              <a:rPr lang="en-US" altLang="ko-KR" dirty="0"/>
              <a:t>: Hyper Parameter Tuning</a:t>
            </a:r>
          </a:p>
          <a:p>
            <a:endParaRPr lang="ko-KR" altLang="en-US" dirty="0"/>
          </a:p>
        </p:txBody>
      </p:sp>
      <p:pic>
        <p:nvPicPr>
          <p:cNvPr id="15362" name="Picture 2" descr="https://statkclee.github.io/ds-authoring/fig/xgboost-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811712"/>
            <a:ext cx="16402050" cy="66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2218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배포</a:t>
            </a:r>
            <a:r>
              <a:rPr lang="en-US" altLang="ko-KR" dirty="0"/>
              <a:t>: RESTful API</a:t>
            </a:r>
          </a:p>
          <a:p>
            <a:endParaRPr lang="ko-KR" altLang="en-US" dirty="0"/>
          </a:p>
        </p:txBody>
      </p:sp>
      <p:pic>
        <p:nvPicPr>
          <p:cNvPr id="16386" name="Picture 2" descr="https://statkclee.github.io/ds-authoring/fig/penguin-restful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594100"/>
            <a:ext cx="15230463" cy="59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59514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설명가능한 예측모형</a:t>
            </a:r>
            <a:r>
              <a:rPr lang="en-US" altLang="ko-KR" dirty="0"/>
              <a:t>: Explainable AI</a:t>
            </a:r>
          </a:p>
          <a:p>
            <a:endParaRPr lang="ko-KR" altLang="en-US" dirty="0"/>
          </a:p>
        </p:txBody>
      </p:sp>
      <p:pic>
        <p:nvPicPr>
          <p:cNvPr id="17410" name="Picture 2" descr="https://statkclee.github.io/ds-authoring/fig/mdp-DAL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99" y="3297237"/>
            <a:ext cx="14437725" cy="81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58228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tidyposterior </a:t>
            </a:r>
            <a:r>
              <a:rPr lang="ko-KR" altLang="en-US" dirty="0"/>
              <a:t>모형 평가</a:t>
            </a:r>
          </a:p>
          <a:p>
            <a:endParaRPr lang="ko-KR" altLang="en-US" dirty="0"/>
          </a:p>
        </p:txBody>
      </p:sp>
      <p:pic>
        <p:nvPicPr>
          <p:cNvPr id="18434" name="Picture 2" descr="https://statkclee.github.io/ds-authoring/fig/penguin-tidyposteri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243262"/>
            <a:ext cx="128016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9553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Shiny Front-End + tidymodels Back-End</a:t>
            </a:r>
          </a:p>
          <a:p>
            <a:endParaRPr lang="ko-KR" altLang="en-US" dirty="0"/>
          </a:p>
        </p:txBody>
      </p:sp>
      <p:pic>
        <p:nvPicPr>
          <p:cNvPr id="19458" name="Picture 2" descr="https://statkclee.github.io/ds-authoring/fig/penguin-shiny-predictive-mode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109079"/>
            <a:ext cx="16159000" cy="94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3835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Shiny Front-End + Python Back-End</a:t>
            </a:r>
          </a:p>
          <a:p>
            <a:endParaRPr lang="ko-KR" altLang="en-US" dirty="0"/>
          </a:p>
        </p:txBody>
      </p:sp>
      <p:pic>
        <p:nvPicPr>
          <p:cNvPr id="20482" name="Picture 2" descr="https://statkclee.github.io/ds-authoring/fig/shiny-fe-python-b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4" y="3338512"/>
            <a:ext cx="14208125" cy="92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8401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 커뮤니티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4A7B455-9171-1440-8138-FFF18720482C}"/>
              </a:ext>
            </a:extLst>
          </p:cNvPr>
          <p:cNvGrpSpPr/>
          <p:nvPr/>
        </p:nvGrpSpPr>
        <p:grpSpPr>
          <a:xfrm>
            <a:off x="918000" y="936000"/>
            <a:ext cx="20968730" cy="431800"/>
            <a:chOff x="918000" y="936000"/>
            <a:chExt cx="20968730" cy="431800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20107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과학 커뮤니티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2159000" y="3645746"/>
            <a:ext cx="18148300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2"/>
              </a:rPr>
              <a:t>Seoul R Meetup Group: Meetup.com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3"/>
              </a:rPr>
              <a:t>Facebook Group: Tidyverse Korea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4"/>
              </a:rPr>
              <a:t>Seoul R Meetup Website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5"/>
              </a:rPr>
              <a:t>Shiny Korea Meetup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웹에서 하는 </a:t>
            </a: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R </a:t>
            </a:r>
            <a:r>
              <a:rPr kumimoji="1" 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통계</a:t>
            </a: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 </a:t>
            </a:r>
            <a:endParaRPr kumimoji="1" 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2086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데놀</a:t>
            </a:r>
            <a:r>
              <a:rPr lang="ko-KR" altLang="en-US" dirty="0" smtClean="0"/>
              <a:t> 발표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62100" y="3833336"/>
            <a:ext cx="22250400" cy="553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2"/>
              </a:rPr>
              <a:t>“데이터 과학자 언어 전쟁”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2"/>
              </a:rPr>
              <a:t>(2020)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2020-10-17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온라인 아마도 줌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(Zoom)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3"/>
              </a:rPr>
              <a:t>“데이터 과학자의 시각화”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3"/>
              </a:rPr>
              <a:t>(2018)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2018-10-19/20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/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마이크로소프트 광화문 오피스</a:t>
            </a:r>
          </a:p>
          <a:p>
            <a:pPr marL="1485900" lvl="2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“소프트웨어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  <a:hlinkClick r:id="rId4"/>
              </a:rPr>
              <a:t>카펜트리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시즌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2)”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2018-10-19/20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/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마이크로소프트 광화문 오피스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“싱싱한 재료를 제품으로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데이터를 데이터 제품으로”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(2017)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2017-10-13(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한빛미디어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홍대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신사옥</a:t>
            </a:r>
            <a:endParaRPr lang="ko-KR" altLang="en-US" sz="4000" dirty="0">
              <a:latin typeface="Noto Sans CJK KR Medium" pitchFamily="34" charset="-127"/>
              <a:ea typeface="Noto Sans CJK KR Medium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6"/>
              </a:rPr>
              <a:t>“데이터과학을 위한 저작도구”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6"/>
              </a:rPr>
              <a:t>(2016)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2016-10-14(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 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마루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180,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서울 강남구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  <a:hlinkClick r:id="rId7"/>
              </a:rPr>
              <a:t>역삼로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180</a:t>
            </a:r>
            <a:endParaRPr lang="ko-KR" altLang="en-US" sz="40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196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과학 기술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4A7B455-9171-1440-8138-FFF18720482C}"/>
              </a:ext>
            </a:extLst>
          </p:cNvPr>
          <p:cNvGrpSpPr/>
          <p:nvPr/>
        </p:nvGrpSpPr>
        <p:grpSpPr>
          <a:xfrm>
            <a:off x="918000" y="936000"/>
            <a:ext cx="20968730" cy="431800"/>
            <a:chOff x="918000" y="936000"/>
            <a:chExt cx="20968730" cy="431800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628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가치</a:t>
            </a:r>
            <a:r>
              <a:rPr lang="en-US" altLang="ko-KR" dirty="0"/>
              <a:t>(Value) </a:t>
            </a:r>
            <a:r>
              <a:rPr lang="ko-KR" altLang="en-US" dirty="0" smtClean="0"/>
              <a:t>원천</a:t>
            </a:r>
            <a:endParaRPr lang="ko-KR" altLang="en-US" dirty="0"/>
          </a:p>
        </p:txBody>
      </p:sp>
      <p:pic>
        <p:nvPicPr>
          <p:cNvPr id="1026" name="Picture 2" descr="https://statkclee.github.io/ds-authoring/fig/ai-lab-korea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18" y="3012686"/>
            <a:ext cx="13654817" cy="78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>
            <a:spLocks noGrp="1"/>
          </p:cNvSpPr>
          <p:nvPr>
            <p:ph sz="quarter" idx="4294967295"/>
          </p:nvPr>
        </p:nvSpPr>
        <p:spPr>
          <a:xfrm>
            <a:off x="1682828" y="11456826"/>
            <a:ext cx="16909971" cy="91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세계은행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(World Bank)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과 한국개발연구원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(KDI)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은 약 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2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년여 기간의 공동연구를 통해 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1960-2005 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년간 한국 경제발전 과정에 관한 보고서를 출간했다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. 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경제성장이 지속되기 위해서는 생산성 증가가 대단히 중요하고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, 1960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년 이후 한국경제의 성공은 광의의 지식축적에 기인한 것으로 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1960-2005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년 사이 한국의 실질 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1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인당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GDP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의 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75%</a:t>
            </a:r>
            <a:r>
              <a:rPr lang="ko-KR" altLang="en-US" sz="3200" dirty="0">
                <a:latin typeface="Noto Sans CJK KR Light" pitchFamily="34" charset="-127"/>
                <a:ea typeface="Noto Sans CJK KR Light" pitchFamily="34" charset="-127"/>
              </a:rPr>
              <a:t>가 광의의 지식축적에 기인한 것으로 분석했다</a:t>
            </a:r>
            <a:r>
              <a:rPr lang="en-US" altLang="ko-KR" sz="3200" dirty="0">
                <a:latin typeface="Noto Sans CJK KR Light" pitchFamily="34" charset="-127"/>
                <a:ea typeface="Noto Sans CJK KR Light" pitchFamily="34" charset="-127"/>
              </a:rPr>
              <a:t>.</a:t>
            </a:r>
            <a:endParaRPr lang="ko-KR" altLang="en-US" sz="3200" dirty="0">
              <a:latin typeface="Noto Sans CJK KR Light" pitchFamily="34" charset="-127"/>
              <a:ea typeface="Noto Sans CJK KR Light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579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ko-KR" altLang="en-US" dirty="0" smtClean="0"/>
              <a:t>패러다임</a:t>
            </a:r>
            <a:endParaRPr lang="ko-KR" altLang="en-US" dirty="0"/>
          </a:p>
        </p:txBody>
      </p:sp>
      <p:pic>
        <p:nvPicPr>
          <p:cNvPr id="2050" name="Picture 2" descr="https://statkclee.github.io/ds-authoring/fig/ai-lab-4th-paradig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05" y="3559775"/>
            <a:ext cx="17526600" cy="64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23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과학컴퓨팅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s://statkclee.github.io/ds-authoring/fig/raspberry-pi-programming-toolchain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01" y="2728078"/>
            <a:ext cx="13934904" cy="844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316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statkclee.github.io/ds-authoring/fig/raspberry-pi-programming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1" y="3103733"/>
            <a:ext cx="15415863" cy="7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006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소트프웨어</a:t>
            </a:r>
            <a:r>
              <a:rPr lang="ko-KR" altLang="en-US" dirty="0"/>
              <a:t> </a:t>
            </a:r>
            <a:r>
              <a:rPr lang="ko-KR" altLang="en-US" dirty="0" err="1" smtClean="0"/>
              <a:t>카펜트리</a:t>
            </a:r>
            <a:endParaRPr lang="ko-KR" altLang="en-US" dirty="0"/>
          </a:p>
        </p:txBody>
      </p:sp>
      <p:pic>
        <p:nvPicPr>
          <p:cNvPr id="5122" name="Picture 2" descr="https://statkclee.github.io/ds-authoring/fig/swcarpentry-in-kor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81" y="3572561"/>
            <a:ext cx="14279325" cy="69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DD575-DA1C-5542-92E8-FFBAEB621BDC}" type="slidenum">
              <a:rPr kumimoji="1" lang="x-none" altLang="en-US" smtClean="0"/>
              <a:pPr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9884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388</Words>
  <Application>Microsoft Office PowerPoint</Application>
  <PresentationFormat>사용자 지정</PresentationFormat>
  <Paragraphs>92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데이터 과학 언어 전쟁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imyuna.viz@gmail.com</dc:creator>
  <cp:lastModifiedBy>statkclee</cp:lastModifiedBy>
  <cp:revision>51</cp:revision>
  <dcterms:created xsi:type="dcterms:W3CDTF">2020-09-01T03:14:43Z</dcterms:created>
  <dcterms:modified xsi:type="dcterms:W3CDTF">2020-09-26T08:21:50Z</dcterms:modified>
</cp:coreProperties>
</file>